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4630400" cy="8229600"/>
  <p:notesSz cx="8229600" cy="14630400"/>
  <p:embeddedFontLst>
    <p:embeddedFont>
      <p:font typeface="Alexandria Semi Bold"/>
      <p:regular r:id="rId41"/>
    </p:embeddedFont>
    <p:embeddedFont>
      <p:font typeface="Alexandria Semi Bold"/>
      <p:regular r:id="rId42"/>
    </p:embeddedFont>
    <p:embeddedFont>
      <p:font typeface="Sora Light"/>
      <p:regular r:id="rId43"/>
    </p:embeddedFont>
    <p:embeddedFont>
      <p:font typeface="Sora Light"/>
      <p:regular r:id="rId4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Relationship Id="rId41" Type="http://schemas.openxmlformats.org/officeDocument/2006/relationships/font" Target="fonts/font1.fntdata"/><Relationship Id="rId42" Type="http://schemas.openxmlformats.org/officeDocument/2006/relationships/font" Target="fonts/font2.fntdata"/><Relationship Id="rId43" Type="http://schemas.openxmlformats.org/officeDocument/2006/relationships/font" Target="fonts/font3.fntdata"/><Relationship Id="rId4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3-1.png"/><Relationship Id="rId3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4-1.png"/><Relationship Id="rId3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5-1.png"/><Relationship Id="rId3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6-1.png"/><Relationship Id="rId3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7-1.png"/><Relationship Id="rId3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8-1.png"/><Relationship Id="rId3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9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0-1.png"/><Relationship Id="rId3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1-1.png"/><Relationship Id="rId3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2-1.png"/><Relationship Id="rId3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3-1.png"/><Relationship Id="rId3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4-1.png"/><Relationship Id="rId3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35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Fundamentos de Sistemas de Bancos de Dados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24/02/2026 — Professor Miguél Suares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" y="2495550"/>
            <a:ext cx="4046220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41998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Anos 2000 — Big Data e NoSQL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6244709" y="2389227"/>
            <a:ext cx="7627382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Explosão de volumes, diversidade de dados e arquiteturas NoSQL que complementaram o modelo relacional para cenários massivos e não estruturados.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792379"/>
            <a:ext cx="2766536" cy="14454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3748445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NO-SQL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9666684" y="4245531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Alimentado com formato JSON</a:t>
            </a:r>
            <a:endParaRPr lang="en-US" sz="1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897523"/>
            <a:ext cx="2612112" cy="13700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504164" y="5853589"/>
            <a:ext cx="4375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de Grafos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3486150"/>
            <a:ext cx="3139440" cy="1257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34258"/>
            <a:ext cx="561641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Anos 2020 — I.A. e Vetores</a:t>
            </a:r>
            <a:endParaRPr lang="en-US" sz="3350" dirty="0"/>
          </a:p>
        </p:txBody>
      </p:sp>
      <p:sp>
        <p:nvSpPr>
          <p:cNvPr id="5" name="Text 1"/>
          <p:cNvSpPr/>
          <p:nvPr/>
        </p:nvSpPr>
        <p:spPr>
          <a:xfrm>
            <a:off x="6244709" y="1451610"/>
            <a:ext cx="76273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por aplicações de Inteligência Artificial começam a justificar Bancos de Dados Vetoriais para processamento local.</a:t>
            </a:r>
            <a:endParaRPr lang="en-US" sz="12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2043708"/>
            <a:ext cx="5720477" cy="2722007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039797"/>
            <a:ext cx="2230041" cy="231850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622274" y="5012412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VETORIAL</a:t>
            </a:r>
            <a:endParaRPr lang="en-US" sz="1250" dirty="0"/>
          </a:p>
        </p:txBody>
      </p:sp>
      <p:sp>
        <p:nvSpPr>
          <p:cNvPr id="9" name="Text 3"/>
          <p:cNvSpPr/>
          <p:nvPr/>
        </p:nvSpPr>
        <p:spPr>
          <a:xfrm>
            <a:off x="9622274" y="5349597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Uma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extensão do PostgreSQL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3744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452914"/>
            <a:ext cx="1905000" cy="1531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173373"/>
            <a:ext cx="10712887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Modelo Relacional de Codd (Matemática)</a:t>
            </a:r>
            <a:endParaRPr lang="en-US" sz="4000" dirty="0"/>
          </a:p>
        </p:txBody>
      </p:sp>
      <p:sp>
        <p:nvSpPr>
          <p:cNvPr id="5" name="Text 1"/>
          <p:cNvSpPr/>
          <p:nvPr/>
        </p:nvSpPr>
        <p:spPr>
          <a:xfrm>
            <a:off x="758309" y="4077891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Codd queria utilizar a Matemática, mais específicamente,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teoria de conjuntos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criar um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de Banco de Dados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Matemática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trataria de garantir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consistência dos dados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armazenados.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58309" y="4867989"/>
            <a:ext cx="13113782" cy="2625685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65929" y="4875609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61073" y="4988481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Operação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3378875" y="4988481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Símbolo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4853702" y="4988481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Descrição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65929" y="5397698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61073" y="5510570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União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3378875" y="5510570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∪</a:t>
            </a:r>
            <a:endParaRPr lang="en-US" sz="1500" dirty="0"/>
          </a:p>
        </p:txBody>
      </p:sp>
      <p:sp>
        <p:nvSpPr>
          <p:cNvPr id="14" name="Text 10"/>
          <p:cNvSpPr/>
          <p:nvPr/>
        </p:nvSpPr>
        <p:spPr>
          <a:xfrm>
            <a:off x="4853702" y="5510570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Elementos que pertencem a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765929" y="591978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61073" y="6032659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Interseção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3378875" y="6032659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∩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4853702" y="6032659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Elementos comuns a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B</a:t>
            </a:r>
            <a:endParaRPr lang="en-US" sz="1500" dirty="0"/>
          </a:p>
        </p:txBody>
      </p:sp>
      <p:sp>
        <p:nvSpPr>
          <p:cNvPr id="19" name="Shape 15"/>
          <p:cNvSpPr/>
          <p:nvPr/>
        </p:nvSpPr>
        <p:spPr>
          <a:xfrm>
            <a:off x="765929" y="644187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961073" y="6554748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Diferença</a:t>
            </a:r>
            <a:endParaRPr lang="en-US" sz="1500" dirty="0"/>
          </a:p>
        </p:txBody>
      </p:sp>
      <p:sp>
        <p:nvSpPr>
          <p:cNvPr id="21" name="Text 17"/>
          <p:cNvSpPr/>
          <p:nvPr/>
        </p:nvSpPr>
        <p:spPr>
          <a:xfrm>
            <a:off x="3378875" y="6554748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−</a:t>
            </a:r>
            <a:endParaRPr lang="en-US" sz="1500" dirty="0"/>
          </a:p>
        </p:txBody>
      </p:sp>
      <p:sp>
        <p:nvSpPr>
          <p:cNvPr id="22" name="Text 18"/>
          <p:cNvSpPr/>
          <p:nvPr/>
        </p:nvSpPr>
        <p:spPr>
          <a:xfrm>
            <a:off x="4853702" y="6554748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Elementos de 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pertencem a B</a:t>
            </a:r>
            <a:endParaRPr lang="en-US" sz="1500" dirty="0"/>
          </a:p>
        </p:txBody>
      </p:sp>
      <p:sp>
        <p:nvSpPr>
          <p:cNvPr id="23" name="Shape 19"/>
          <p:cNvSpPr/>
          <p:nvPr/>
        </p:nvSpPr>
        <p:spPr>
          <a:xfrm>
            <a:off x="765929" y="696396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961073" y="7076837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endParaRPr lang="en-US" sz="1500" dirty="0"/>
          </a:p>
        </p:txBody>
      </p:sp>
      <p:sp>
        <p:nvSpPr>
          <p:cNvPr id="25" name="Text 21"/>
          <p:cNvSpPr/>
          <p:nvPr/>
        </p:nvSpPr>
        <p:spPr>
          <a:xfrm>
            <a:off x="3378875" y="7076837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×</a:t>
            </a:r>
            <a:endParaRPr lang="en-US" sz="1500" dirty="0"/>
          </a:p>
        </p:txBody>
      </p:sp>
      <p:sp>
        <p:nvSpPr>
          <p:cNvPr id="26" name="Text 22"/>
          <p:cNvSpPr/>
          <p:nvPr/>
        </p:nvSpPr>
        <p:spPr>
          <a:xfrm>
            <a:off x="4853702" y="7076837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de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todos os pares ordenados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(a,b)</a:t>
            </a:r>
            <a:endParaRPr lang="en-US"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9378"/>
            <a:ext cx="1190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Modelo Relacional de Codd (Matemática)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353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Inicialmente a idéia era associar conjuntos de dados e garantir a consistência da informação. Assim nasceu o conceito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RELAÇÃO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7724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Sejam dois conjuntos A e B. 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conjunto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todos os pares ordenados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(a,b):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362926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6" name="Shape 4"/>
          <p:cNvSpPr/>
          <p:nvPr/>
        </p:nvSpPr>
        <p:spPr>
          <a:xfrm>
            <a:off x="747593" y="4362926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7" name="Text 5"/>
          <p:cNvSpPr/>
          <p:nvPr/>
        </p:nvSpPr>
        <p:spPr>
          <a:xfrm>
            <a:off x="964168" y="4525328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A × B = { (a,b) | a ∈ A e b ∈ B }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781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Uma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relação R  (uma tabela) de A em B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qualquer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subconjunto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A × B.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8309" y="5868591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10" name="Shape 8"/>
          <p:cNvSpPr/>
          <p:nvPr/>
        </p:nvSpPr>
        <p:spPr>
          <a:xfrm>
            <a:off x="747593" y="5868591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11" name="Text 9"/>
          <p:cNvSpPr/>
          <p:nvPr/>
        </p:nvSpPr>
        <p:spPr>
          <a:xfrm>
            <a:off x="964168" y="6030992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R ⊆ A × B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941"/>
            <a:ext cx="11448098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Diferença entre </a:t>
            </a:r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produto cartesiano</a:t>
            </a:r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 um </a:t>
            </a:r>
            <a:pPr algn="l" indent="0" marL="0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Relação (tabela):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58309" y="1465540"/>
            <a:ext cx="131137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Exemplo1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Uma website vende camisetas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básicas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camisetas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esportivas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nos tamanhos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pequeno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médio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grande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Usando matemática, coloque as camisetas no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os tamanhos no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B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Utilize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gerar toda 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grade de camisetas e tamanhos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na página do website.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35329"/>
            <a:ext cx="3170992" cy="3867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70383" y="2600087"/>
            <a:ext cx="8909209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Aqui um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 resolve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 problema: ele cria uma tabela associando todos os elementos de A com todos os elementos de B, ou seja, criando os pares ordenados entre A e B: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4970383" y="3321248"/>
            <a:ext cx="8909209" cy="3343156"/>
          </a:xfrm>
          <a:prstGeom prst="roundRect">
            <a:avLst>
              <a:gd name="adj" fmla="val 23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78003" y="33288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62193" y="3430310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Modelo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555224" y="3430310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Tamanho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4978003" y="3804285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162193" y="390572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Básica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55224" y="390572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4978003" y="4279702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162193" y="438114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Básica 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555224" y="438114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4978003" y="4755118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162193" y="485655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Básica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555224" y="485655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4978003" y="5230535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62193" y="533197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Esportiva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555224" y="533197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4978003" y="5705951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5162193" y="580739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Esportiva</a:t>
            </a:r>
            <a:endParaRPr lang="en-US" sz="1450" dirty="0"/>
          </a:p>
        </p:txBody>
      </p:sp>
      <p:sp>
        <p:nvSpPr>
          <p:cNvPr id="24" name="Text 21"/>
          <p:cNvSpPr/>
          <p:nvPr/>
        </p:nvSpPr>
        <p:spPr>
          <a:xfrm>
            <a:off x="6555224" y="580739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</a:t>
            </a:r>
            <a:endParaRPr lang="en-US" sz="1450" dirty="0"/>
          </a:p>
        </p:txBody>
      </p:sp>
      <p:sp>
        <p:nvSpPr>
          <p:cNvPr id="25" name="Shape 22"/>
          <p:cNvSpPr/>
          <p:nvPr/>
        </p:nvSpPr>
        <p:spPr>
          <a:xfrm>
            <a:off x="4978003" y="61813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162193" y="628280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Esportiva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555224" y="628280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758309" y="7016591"/>
            <a:ext cx="131137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Aqui deu certo o uso do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gerar uma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GRADE de PRODUTOS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no e-commerce. Faz sentido para regra de negócios associar todos os elementos e usar o resultado.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3777"/>
            <a:ext cx="1014126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Diferença entre </a:t>
            </a:r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Produto Cartesiano</a:t>
            </a:r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 e um </a:t>
            </a:r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Relação (tabela):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8309" y="1365052"/>
            <a:ext cx="13113782" cy="69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Exemplo2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Considere uma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cadastro de países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denominado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A = {Brasil, Argentina, Chile }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um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cadastro de capitais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chamado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B = {Brasilia, Buenos Aires, Santiago}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Verifique se é possível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criar um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C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utilizando o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entre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x B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Neste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conjunto C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cada país deve estar associado a sua capital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336959"/>
            <a:ext cx="2838093" cy="37886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54072" y="2309574"/>
            <a:ext cx="8925520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Aqui um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 não resolve o problema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ele cria uma tabela associando todos os elementos de A com todos os elementos de B, ou seja, criando os pares ordenados entre A e B: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4954072" y="2901672"/>
            <a:ext cx="8925520" cy="3905012"/>
          </a:xfrm>
          <a:prstGeom prst="roundRect">
            <a:avLst>
              <a:gd name="adj" fmla="val 1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61692" y="2909292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24331" y="299001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País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7156013" y="299001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Capital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9842421" y="299001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 de Negócio do Problema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4961692" y="3298269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124331" y="337899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Brasil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7156013" y="337899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Brasília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9842421" y="337899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4961692" y="3687247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24331" y="376797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Brasil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7156013" y="376797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Buenos Aires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9842421" y="376797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4961692" y="4076224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24331" y="4156948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Brasil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7156013" y="4156948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Santiago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9842421" y="4156948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4961692" y="4465201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124331" y="4545925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Argentina</a:t>
            </a:r>
            <a:endParaRPr lang="en-US" sz="1250" dirty="0"/>
          </a:p>
        </p:txBody>
      </p:sp>
      <p:sp>
        <p:nvSpPr>
          <p:cNvPr id="25" name="Text 22"/>
          <p:cNvSpPr/>
          <p:nvPr/>
        </p:nvSpPr>
        <p:spPr>
          <a:xfrm>
            <a:off x="7156013" y="4545925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Brasília</a:t>
            </a:r>
            <a:endParaRPr lang="en-US" sz="1250" dirty="0"/>
          </a:p>
        </p:txBody>
      </p:sp>
      <p:sp>
        <p:nvSpPr>
          <p:cNvPr id="26" name="Text 23"/>
          <p:cNvSpPr/>
          <p:nvPr/>
        </p:nvSpPr>
        <p:spPr>
          <a:xfrm>
            <a:off x="9842421" y="4545925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27" name="Shape 24"/>
          <p:cNvSpPr/>
          <p:nvPr/>
        </p:nvSpPr>
        <p:spPr>
          <a:xfrm>
            <a:off x="4961692" y="4854178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24331" y="4934903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Argentina</a:t>
            </a:r>
            <a:endParaRPr lang="en-US" sz="1250" dirty="0"/>
          </a:p>
        </p:txBody>
      </p:sp>
      <p:sp>
        <p:nvSpPr>
          <p:cNvPr id="29" name="Text 26"/>
          <p:cNvSpPr/>
          <p:nvPr/>
        </p:nvSpPr>
        <p:spPr>
          <a:xfrm>
            <a:off x="7156013" y="4934903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Buenos Aires</a:t>
            </a:r>
            <a:endParaRPr lang="en-US" sz="1250" dirty="0"/>
          </a:p>
        </p:txBody>
      </p:sp>
      <p:sp>
        <p:nvSpPr>
          <p:cNvPr id="30" name="Text 27"/>
          <p:cNvSpPr/>
          <p:nvPr/>
        </p:nvSpPr>
        <p:spPr>
          <a:xfrm>
            <a:off x="9842421" y="4934903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250" dirty="0"/>
          </a:p>
        </p:txBody>
      </p:sp>
      <p:sp>
        <p:nvSpPr>
          <p:cNvPr id="31" name="Shape 28"/>
          <p:cNvSpPr/>
          <p:nvPr/>
        </p:nvSpPr>
        <p:spPr>
          <a:xfrm>
            <a:off x="4961692" y="5243155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5124331" y="5323880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Argentina</a:t>
            </a:r>
            <a:endParaRPr lang="en-US" sz="1250" dirty="0"/>
          </a:p>
        </p:txBody>
      </p:sp>
      <p:sp>
        <p:nvSpPr>
          <p:cNvPr id="33" name="Text 30"/>
          <p:cNvSpPr/>
          <p:nvPr/>
        </p:nvSpPr>
        <p:spPr>
          <a:xfrm>
            <a:off x="7156013" y="5323880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Santiago</a:t>
            </a:r>
            <a:endParaRPr lang="en-US" sz="1250" dirty="0"/>
          </a:p>
        </p:txBody>
      </p:sp>
      <p:sp>
        <p:nvSpPr>
          <p:cNvPr id="34" name="Text 31"/>
          <p:cNvSpPr/>
          <p:nvPr/>
        </p:nvSpPr>
        <p:spPr>
          <a:xfrm>
            <a:off x="9842421" y="5323880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35" name="Shape 32"/>
          <p:cNvSpPr/>
          <p:nvPr/>
        </p:nvSpPr>
        <p:spPr>
          <a:xfrm>
            <a:off x="4961692" y="5632133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5124331" y="571285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Chile</a:t>
            </a:r>
            <a:endParaRPr lang="en-US" sz="1250" dirty="0"/>
          </a:p>
        </p:txBody>
      </p:sp>
      <p:sp>
        <p:nvSpPr>
          <p:cNvPr id="37" name="Text 34"/>
          <p:cNvSpPr/>
          <p:nvPr/>
        </p:nvSpPr>
        <p:spPr>
          <a:xfrm>
            <a:off x="7156013" y="571285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Brasília</a:t>
            </a:r>
            <a:endParaRPr lang="en-US" sz="1250" dirty="0"/>
          </a:p>
        </p:txBody>
      </p:sp>
      <p:sp>
        <p:nvSpPr>
          <p:cNvPr id="38" name="Text 35"/>
          <p:cNvSpPr/>
          <p:nvPr/>
        </p:nvSpPr>
        <p:spPr>
          <a:xfrm>
            <a:off x="9842421" y="571285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39" name="Shape 36"/>
          <p:cNvSpPr/>
          <p:nvPr/>
        </p:nvSpPr>
        <p:spPr>
          <a:xfrm>
            <a:off x="4961692" y="6021110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5124331" y="610183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Chile</a:t>
            </a:r>
            <a:endParaRPr lang="en-US" sz="1250" dirty="0"/>
          </a:p>
        </p:txBody>
      </p:sp>
      <p:sp>
        <p:nvSpPr>
          <p:cNvPr id="41" name="Text 38"/>
          <p:cNvSpPr/>
          <p:nvPr/>
        </p:nvSpPr>
        <p:spPr>
          <a:xfrm>
            <a:off x="7156013" y="610183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Buenos Aires</a:t>
            </a:r>
            <a:endParaRPr lang="en-US" sz="1250" dirty="0"/>
          </a:p>
        </p:txBody>
      </p:sp>
      <p:sp>
        <p:nvSpPr>
          <p:cNvPr id="42" name="Text 39"/>
          <p:cNvSpPr/>
          <p:nvPr/>
        </p:nvSpPr>
        <p:spPr>
          <a:xfrm>
            <a:off x="9842421" y="610183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faz Sentido</a:t>
            </a:r>
            <a:endParaRPr lang="en-US" sz="1250" dirty="0"/>
          </a:p>
        </p:txBody>
      </p:sp>
      <p:sp>
        <p:nvSpPr>
          <p:cNvPr id="43" name="Shape 40"/>
          <p:cNvSpPr/>
          <p:nvPr/>
        </p:nvSpPr>
        <p:spPr>
          <a:xfrm>
            <a:off x="4961692" y="6410087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5124331" y="649081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Chile</a:t>
            </a:r>
            <a:endParaRPr lang="en-US" sz="1250" dirty="0"/>
          </a:p>
        </p:txBody>
      </p:sp>
      <p:sp>
        <p:nvSpPr>
          <p:cNvPr id="45" name="Text 42"/>
          <p:cNvSpPr/>
          <p:nvPr/>
        </p:nvSpPr>
        <p:spPr>
          <a:xfrm>
            <a:off x="7156013" y="649081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Santiago</a:t>
            </a:r>
            <a:endParaRPr lang="en-US" sz="1250" dirty="0"/>
          </a:p>
        </p:txBody>
      </p:sp>
      <p:sp>
        <p:nvSpPr>
          <p:cNvPr id="46" name="Text 43"/>
          <p:cNvSpPr/>
          <p:nvPr/>
        </p:nvSpPr>
        <p:spPr>
          <a:xfrm>
            <a:off x="9842421" y="649081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250" dirty="0"/>
          </a:p>
        </p:txBody>
      </p:sp>
      <p:sp>
        <p:nvSpPr>
          <p:cNvPr id="47" name="Text 44"/>
          <p:cNvSpPr/>
          <p:nvPr/>
        </p:nvSpPr>
        <p:spPr>
          <a:xfrm>
            <a:off x="758309" y="7080766"/>
            <a:ext cx="131137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Aqui deu certo o uso do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gerar uma </a:t>
            </a:r>
            <a:pPr algn="l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GRADE de PRODUTOS</a:t>
            </a:r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 no e-commerce. Faz sentido para regra de negócios associar todos os elementos e usar o resultado.</a:t>
            </a:r>
            <a:endParaRPr lang="en-US" sz="12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4743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Relação (tabela):  Aplicando "Funções" nos Conjuntos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8080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Uma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função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uma "relação" especial entre dois conjuntos A (Domínio) e B (Imagem).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642235"/>
            <a:ext cx="6701790" cy="37064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6357" y="2593419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Sejam ( A ) e ( B ) conjuntos.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996357" y="313503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Uma função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996357" y="3676650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f:A→B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996357" y="421826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 um subconjunto do produto cartesiano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996357" y="4759881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f⊆A×B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996357" y="5301496"/>
            <a:ext cx="5883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 bom português: &gt;&gt; Uma função f(x) é uma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 que pode associar (ou não) cada elemento de A a um elemento de B correspondente. 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996357" y="6536531"/>
            <a:ext cx="5883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produto cartesiano, neste caso, é um caso específico de função.</a:t>
            </a:r>
            <a:endParaRPr lang="en-US" sz="17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589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 </a:t>
            </a:r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Relação (tabela):  Aplicando "Funções" nos Conjuntos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17159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Revisitando o exemplo 2 dos Países x Capitais utilizando função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y = f(x)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como sendo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"capital"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= f("país")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30636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 seja, existe uma "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função matemática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 que vai mapear corretamente a "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 de Negócio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", filtrando elementos, criando um subconjunto "correto" de elementos chamado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RELAÇÃO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2435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Na linguagem SQL você pode chamar a "função matemática"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PREDICADO. </a:t>
            </a:r>
            <a:endParaRPr lang="en-US" sz="17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4077653"/>
            <a:ext cx="5883235" cy="28523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177802" y="4077653"/>
            <a:ext cx="6701790" cy="3195638"/>
          </a:xfrm>
          <a:prstGeom prst="roundRect">
            <a:avLst>
              <a:gd name="adj" fmla="val 28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185422" y="4085273"/>
            <a:ext cx="6686550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402235" y="4222790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País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739551" y="4222790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Capital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1895177" y="4222790"/>
            <a:ext cx="176022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 de Negócio do Problema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185422" y="5400437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02235" y="5537954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Brasil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9739551" y="5537954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Brasília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1895177" y="5537954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185422" y="6022181"/>
            <a:ext cx="6686550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402235" y="6159698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Argentina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9739551" y="6159698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Buenos Aires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1895177" y="6159698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185422" y="6643926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02235" y="6781443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Chile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9739551" y="6781443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Santiago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11895177" y="6781443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Correto</a:t>
            </a:r>
            <a:endParaRPr lang="en-US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3535"/>
            <a:ext cx="5131356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Algebra Relacional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309" y="156805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Algebra relacional é todo conjunto de funções que expandem as operações clássicas de conjunto e criam operações para mapear todas as regras de negócio.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58309" y="2358152"/>
            <a:ext cx="13113782" cy="4714042"/>
          </a:xfrm>
          <a:prstGeom prst="roundRect">
            <a:avLst>
              <a:gd name="adj" fmla="val 17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5772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953" y="2478643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Operação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3847743" y="2478643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Símbolo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8956119" y="2478643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Descrição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65929" y="2887861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953" y="3000732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Seleção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847743" y="3000732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σ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8956119" y="3000732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Filtra linhas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765929" y="3409950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953" y="3522821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Projeção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3847743" y="3522821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π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8956119" y="3522821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Seleciona colunas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765929" y="3932039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953" y="4044910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União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3847743" y="4044910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∪</a:t>
            </a:r>
            <a:endParaRPr lang="en-US" sz="1500" dirty="0"/>
          </a:p>
        </p:txBody>
      </p:sp>
      <p:sp>
        <p:nvSpPr>
          <p:cNvPr id="20" name="Text 18"/>
          <p:cNvSpPr/>
          <p:nvPr/>
        </p:nvSpPr>
        <p:spPr>
          <a:xfrm>
            <a:off x="8956119" y="4044910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Combina relações compatíveis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765929" y="445412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0953" y="4566999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Interseção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3847743" y="4566999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∩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8956119" y="4566999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Elementos comuns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765929" y="497621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0953" y="5089088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Diferença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3847743" y="5089088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−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8956119" y="5089088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Subtração</a:t>
            </a:r>
            <a:endParaRPr lang="en-US" sz="1500" dirty="0"/>
          </a:p>
        </p:txBody>
      </p:sp>
      <p:sp>
        <p:nvSpPr>
          <p:cNvPr id="29" name="Shape 27"/>
          <p:cNvSpPr/>
          <p:nvPr/>
        </p:nvSpPr>
        <p:spPr>
          <a:xfrm>
            <a:off x="765929" y="549830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0953" y="561117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Cartesiano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3847743" y="561117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×</a:t>
            </a:r>
            <a:endParaRPr lang="en-US" sz="1500" dirty="0"/>
          </a:p>
        </p:txBody>
      </p:sp>
      <p:sp>
        <p:nvSpPr>
          <p:cNvPr id="32" name="Text 30"/>
          <p:cNvSpPr/>
          <p:nvPr/>
        </p:nvSpPr>
        <p:spPr>
          <a:xfrm>
            <a:off x="8956119" y="561117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Combinação total</a:t>
            </a:r>
            <a:endParaRPr lang="en-US" sz="1500" dirty="0"/>
          </a:p>
        </p:txBody>
      </p:sp>
      <p:sp>
        <p:nvSpPr>
          <p:cNvPr id="33" name="Shape 31"/>
          <p:cNvSpPr/>
          <p:nvPr/>
        </p:nvSpPr>
        <p:spPr>
          <a:xfrm>
            <a:off x="765929" y="6020395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60953" y="613326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Junção</a:t>
            </a:r>
            <a:endParaRPr lang="en-US" sz="1500" dirty="0"/>
          </a:p>
        </p:txBody>
      </p:sp>
      <p:sp>
        <p:nvSpPr>
          <p:cNvPr id="35" name="Text 33"/>
          <p:cNvSpPr/>
          <p:nvPr/>
        </p:nvSpPr>
        <p:spPr>
          <a:xfrm>
            <a:off x="3847743" y="613326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⋈</a:t>
            </a:r>
            <a:endParaRPr lang="en-US" sz="1500" dirty="0"/>
          </a:p>
        </p:txBody>
      </p:sp>
      <p:sp>
        <p:nvSpPr>
          <p:cNvPr id="36" name="Text 34"/>
          <p:cNvSpPr/>
          <p:nvPr/>
        </p:nvSpPr>
        <p:spPr>
          <a:xfrm>
            <a:off x="8956119" y="613326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Produto + Seleção</a:t>
            </a:r>
            <a:endParaRPr lang="en-US" sz="1500" dirty="0"/>
          </a:p>
        </p:txBody>
      </p:sp>
      <p:sp>
        <p:nvSpPr>
          <p:cNvPr id="37" name="Shape 35"/>
          <p:cNvSpPr/>
          <p:nvPr/>
        </p:nvSpPr>
        <p:spPr>
          <a:xfrm>
            <a:off x="765929" y="6542484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60953" y="6655356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Divisão</a:t>
            </a:r>
            <a:endParaRPr lang="en-US" sz="1500" dirty="0"/>
          </a:p>
        </p:txBody>
      </p:sp>
      <p:sp>
        <p:nvSpPr>
          <p:cNvPr id="39" name="Text 37"/>
          <p:cNvSpPr/>
          <p:nvPr/>
        </p:nvSpPr>
        <p:spPr>
          <a:xfrm>
            <a:off x="3847743" y="6655356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÷</a:t>
            </a:r>
            <a:endParaRPr lang="en-US" sz="1500" dirty="0"/>
          </a:p>
        </p:txBody>
      </p:sp>
      <p:sp>
        <p:nvSpPr>
          <p:cNvPr id="40" name="Text 38"/>
          <p:cNvSpPr/>
          <p:nvPr/>
        </p:nvSpPr>
        <p:spPr>
          <a:xfrm>
            <a:off x="8956119" y="6655356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Consulta universal</a:t>
            </a:r>
            <a:endParaRPr lang="en-US" sz="1500" dirty="0"/>
          </a:p>
        </p:txBody>
      </p:sp>
      <p:sp>
        <p:nvSpPr>
          <p:cNvPr id="41" name="Text 39"/>
          <p:cNvSpPr/>
          <p:nvPr/>
        </p:nvSpPr>
        <p:spPr>
          <a:xfrm>
            <a:off x="758309" y="7269599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Todas as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operações Relacionais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são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operações SQL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serão estudadas na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aula 4 (Modelagem parte 2).</a:t>
            </a:r>
            <a:endParaRPr lang="en-US" sz="15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3317"/>
            <a:ext cx="8809315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Propriedades da Algebra Relacional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9" y="1663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São as propriedades da ALGEBRA RELACIONAL que vão criar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CONSISTÊNCIA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dos dados.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58309" y="2112407"/>
            <a:ext cx="13113782" cy="4845129"/>
          </a:xfrm>
          <a:prstGeom prst="roundRect">
            <a:avLst>
              <a:gd name="adj" fmla="val 15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120027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0119" y="2221468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Propriedade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4064794" y="2221468"/>
            <a:ext cx="302192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Conceito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62480" y="2221468"/>
            <a:ext cx="621792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Para que serve ou onde serve ?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65929" y="2595443"/>
            <a:ext cx="13098542" cy="10204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0119" y="2696885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REFLEXIVA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064794" y="2696885"/>
            <a:ext cx="302192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Todo elemento é equivalente a si mesmo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462480" y="2696885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 uma consulta de hierarquia, quando você consultar um elemento que retorne para ele mesmo, significa que ele é dono ou chefe, ou seja, está no topo da hierarquia.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5929" y="3615928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119" y="3717369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SIMÉTRICA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4064794" y="3717369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“Se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primeiro equivale ao segundo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então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segundo equivale ao primeiro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7462480" y="3717369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 uma relação de amizade, se A é amigo de B, então B é amigo de A.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765929" y="4636413"/>
            <a:ext cx="13098542" cy="1293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0119" y="4737854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TRANSITIVA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4064794" y="4737854"/>
            <a:ext cx="3021925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“Se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primeiro equivale ao segundo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segundo equivale ao terceiro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”, então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primeiro equivale ao terceiro.”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462480" y="4737854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 "panelinhas", "grupinhos" , se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fulano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"panela" de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ciclano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ciclano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"panela" de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beltranho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logo conclui-se que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fulano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beltrano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são da mesma "panela".</a:t>
            </a:r>
            <a:endParaRPr lang="en-US" sz="1450" dirty="0"/>
          </a:p>
        </p:txBody>
      </p:sp>
      <p:sp>
        <p:nvSpPr>
          <p:cNvPr id="21" name="Shape 19"/>
          <p:cNvSpPr/>
          <p:nvPr/>
        </p:nvSpPr>
        <p:spPr>
          <a:xfrm>
            <a:off x="765929" y="5929432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50119" y="6030873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ANTISSIMÉTRICA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4064794" y="6030873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“Se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primeiro equivale ao segundo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então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segundo NÃO PODE equivaler ao primeiro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462480" y="6030873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Numa hierarquia, se André é chefe de Miguel, então, por lógica,  Miguel não pode ser chefe de André.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758309" y="713363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7013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O Início do Modelo Relacional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8204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Professor Edgar F. Codd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(1923–2003). 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34109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Trabalhava na IBM nos anos 1960 e 1970.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40013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Os bancos de dados da época eram Hierarquicos.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44709" y="459176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Codd cria um modelo matemático revolucionário mas IBM não dá importância devido a sua participação no projeto Apollo 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44709" y="552890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(Homem na Lua)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44709" y="611933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 1970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 Codd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publicou "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Relational Model of Data for Large Shared Data Banks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", fundamentando SGBDs com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teoria dos conjuntos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lógica de predicados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álgebra relacional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3890"/>
            <a:ext cx="74423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Relações de Equivalência: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681520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Dentro de um conjunto, uma Relação, podem existir elementos equivalentes em relação a alguma regra de negócio. Quando encontramos 2 ou mais elementos equivalentes dentro do conjunto, dizemos que existe uma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Relação de Equivalência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entre 2 ou mais elementos deste conjunto. 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653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Para provar a equivalência entre elementos, os elementos devem se enquadrar nas seguintes Propriedades de Algebra Relacional: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3902512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391013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047649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Propriedade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53187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66939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1- Reflexiva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515362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29113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2- Simétrica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577536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5912882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3- Transitiva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758309" y="664845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Veja o exemplo a seguir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8309" y="72388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3298"/>
            <a:ext cx="558176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Relações de Equivalência: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758309" y="1390650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Tenho uma tabela de produtos. Todos os produtos estão classificados em categorias. Prove nesta tabela existem ao menos 2 produtos são equivalentes.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758309" y="1755219"/>
            <a:ext cx="13113782" cy="5071943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1762839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8449" y="184356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 (Elemento)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013591" y="184356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 do Produto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200549" y="184356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CategoriaID (Classe)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765929" y="2151817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8449" y="223254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3013591" y="223254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Teclado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200549" y="223254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(Eletrônicos)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765929" y="2540794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8449" y="262151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3013591" y="262151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Mouse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8200549" y="262151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(Eletrônicos)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765929" y="2929771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8449" y="3010495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3013591" y="3010495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Monitor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8200549" y="3010495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 (Eletrônicos)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765929" y="3318748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8449" y="339947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3013591" y="339947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Camisa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8200549" y="339947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 (Vestuário)</a:t>
            </a:r>
            <a:endParaRPr lang="en-US" sz="1250" dirty="0"/>
          </a:p>
        </p:txBody>
      </p:sp>
      <p:sp>
        <p:nvSpPr>
          <p:cNvPr id="25" name="Shape 23"/>
          <p:cNvSpPr/>
          <p:nvPr/>
        </p:nvSpPr>
        <p:spPr>
          <a:xfrm>
            <a:off x="765929" y="3707725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8449" y="378845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3013591" y="378845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Calça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8200549" y="378845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 (Vestuário)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65929" y="4096703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8449" y="4177427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3013591" y="4177427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Tênis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8200549" y="4177427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 (Vestuário)</a:t>
            </a:r>
            <a:endParaRPr lang="en-US" sz="1250" dirty="0"/>
          </a:p>
        </p:txBody>
      </p:sp>
      <p:sp>
        <p:nvSpPr>
          <p:cNvPr id="33" name="Shape 31"/>
          <p:cNvSpPr/>
          <p:nvPr/>
        </p:nvSpPr>
        <p:spPr>
          <a:xfrm>
            <a:off x="765929" y="4485680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28449" y="456640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</a:t>
            </a:r>
            <a:endParaRPr lang="en-US" sz="1250" dirty="0"/>
          </a:p>
        </p:txBody>
      </p:sp>
      <p:sp>
        <p:nvSpPr>
          <p:cNvPr id="35" name="Text 33"/>
          <p:cNvSpPr/>
          <p:nvPr/>
        </p:nvSpPr>
        <p:spPr>
          <a:xfrm>
            <a:off x="3013591" y="456640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Livro SQL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8200549" y="456640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 (Livraria)</a:t>
            </a:r>
            <a:endParaRPr lang="en-US" sz="1250" dirty="0"/>
          </a:p>
        </p:txBody>
      </p:sp>
      <p:sp>
        <p:nvSpPr>
          <p:cNvPr id="37" name="Shape 35"/>
          <p:cNvSpPr/>
          <p:nvPr/>
        </p:nvSpPr>
        <p:spPr>
          <a:xfrm>
            <a:off x="765929" y="4874657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28449" y="495538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</a:t>
            </a:r>
            <a:endParaRPr lang="en-US" sz="1250" dirty="0"/>
          </a:p>
        </p:txBody>
      </p:sp>
      <p:sp>
        <p:nvSpPr>
          <p:cNvPr id="39" name="Text 37"/>
          <p:cNvSpPr/>
          <p:nvPr/>
        </p:nvSpPr>
        <p:spPr>
          <a:xfrm>
            <a:off x="3013591" y="495538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Livro Java</a:t>
            </a:r>
            <a:endParaRPr lang="en-US" sz="1250" dirty="0"/>
          </a:p>
        </p:txBody>
      </p:sp>
      <p:sp>
        <p:nvSpPr>
          <p:cNvPr id="40" name="Text 38"/>
          <p:cNvSpPr/>
          <p:nvPr/>
        </p:nvSpPr>
        <p:spPr>
          <a:xfrm>
            <a:off x="8200549" y="495538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 (Livraria)</a:t>
            </a:r>
            <a:endParaRPr lang="en-US" sz="1250" dirty="0"/>
          </a:p>
        </p:txBody>
      </p:sp>
      <p:sp>
        <p:nvSpPr>
          <p:cNvPr id="41" name="Shape 39"/>
          <p:cNvSpPr/>
          <p:nvPr/>
        </p:nvSpPr>
        <p:spPr>
          <a:xfrm>
            <a:off x="765929" y="5263634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28449" y="534435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</a:t>
            </a:r>
            <a:endParaRPr lang="en-US" sz="1250" dirty="0"/>
          </a:p>
        </p:txBody>
      </p:sp>
      <p:sp>
        <p:nvSpPr>
          <p:cNvPr id="43" name="Text 41"/>
          <p:cNvSpPr/>
          <p:nvPr/>
        </p:nvSpPr>
        <p:spPr>
          <a:xfrm>
            <a:off x="3013591" y="534435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Livro Redes</a:t>
            </a:r>
            <a:endParaRPr lang="en-US" sz="1250" dirty="0"/>
          </a:p>
        </p:txBody>
      </p:sp>
      <p:sp>
        <p:nvSpPr>
          <p:cNvPr id="44" name="Text 42"/>
          <p:cNvSpPr/>
          <p:nvPr/>
        </p:nvSpPr>
        <p:spPr>
          <a:xfrm>
            <a:off x="8200549" y="534435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 (Livraria)</a:t>
            </a:r>
            <a:endParaRPr lang="en-US" sz="1250" dirty="0"/>
          </a:p>
        </p:txBody>
      </p:sp>
      <p:sp>
        <p:nvSpPr>
          <p:cNvPr id="45" name="Shape 43"/>
          <p:cNvSpPr/>
          <p:nvPr/>
        </p:nvSpPr>
        <p:spPr>
          <a:xfrm>
            <a:off x="765929" y="5652611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28449" y="5733336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250" dirty="0"/>
          </a:p>
        </p:txBody>
      </p:sp>
      <p:sp>
        <p:nvSpPr>
          <p:cNvPr id="47" name="Text 45"/>
          <p:cNvSpPr/>
          <p:nvPr/>
        </p:nvSpPr>
        <p:spPr>
          <a:xfrm>
            <a:off x="3013591" y="5733336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</a:t>
            </a:r>
            <a:endParaRPr lang="en-US" sz="1250" dirty="0"/>
          </a:p>
        </p:txBody>
      </p:sp>
      <p:sp>
        <p:nvSpPr>
          <p:cNvPr id="48" name="Text 46"/>
          <p:cNvSpPr/>
          <p:nvPr/>
        </p:nvSpPr>
        <p:spPr>
          <a:xfrm>
            <a:off x="8200549" y="5733336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(Móveis)</a:t>
            </a:r>
            <a:endParaRPr lang="en-US" sz="1250" dirty="0"/>
          </a:p>
        </p:txBody>
      </p:sp>
      <p:sp>
        <p:nvSpPr>
          <p:cNvPr id="49" name="Shape 47"/>
          <p:cNvSpPr/>
          <p:nvPr/>
        </p:nvSpPr>
        <p:spPr>
          <a:xfrm>
            <a:off x="765929" y="6041588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28449" y="612231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11</a:t>
            </a:r>
            <a:endParaRPr lang="en-US" sz="1250" dirty="0"/>
          </a:p>
        </p:txBody>
      </p:sp>
      <p:sp>
        <p:nvSpPr>
          <p:cNvPr id="51" name="Text 49"/>
          <p:cNvSpPr/>
          <p:nvPr/>
        </p:nvSpPr>
        <p:spPr>
          <a:xfrm>
            <a:off x="3013591" y="612231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Mesa</a:t>
            </a:r>
            <a:endParaRPr lang="en-US" sz="1250" dirty="0"/>
          </a:p>
        </p:txBody>
      </p:sp>
      <p:sp>
        <p:nvSpPr>
          <p:cNvPr id="52" name="Text 50"/>
          <p:cNvSpPr/>
          <p:nvPr/>
        </p:nvSpPr>
        <p:spPr>
          <a:xfrm>
            <a:off x="8200549" y="612231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(Móveis)</a:t>
            </a:r>
            <a:endParaRPr lang="en-US" sz="1250" dirty="0"/>
          </a:p>
        </p:txBody>
      </p:sp>
      <p:sp>
        <p:nvSpPr>
          <p:cNvPr id="53" name="Shape 51"/>
          <p:cNvSpPr/>
          <p:nvPr/>
        </p:nvSpPr>
        <p:spPr>
          <a:xfrm>
            <a:off x="765929" y="6430566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928449" y="651129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12</a:t>
            </a:r>
            <a:endParaRPr lang="en-US" sz="1250" dirty="0"/>
          </a:p>
        </p:txBody>
      </p:sp>
      <p:sp>
        <p:nvSpPr>
          <p:cNvPr id="55" name="Text 53"/>
          <p:cNvSpPr/>
          <p:nvPr/>
        </p:nvSpPr>
        <p:spPr>
          <a:xfrm>
            <a:off x="3013591" y="651129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Sofá</a:t>
            </a:r>
            <a:endParaRPr lang="en-US" sz="1250" dirty="0"/>
          </a:p>
        </p:txBody>
      </p:sp>
      <p:sp>
        <p:nvSpPr>
          <p:cNvPr id="56" name="Text 54"/>
          <p:cNvSpPr/>
          <p:nvPr/>
        </p:nvSpPr>
        <p:spPr>
          <a:xfrm>
            <a:off x="8200549" y="651129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 (Móveis)</a:t>
            </a:r>
            <a:endParaRPr lang="en-US" sz="1250" dirty="0"/>
          </a:p>
        </p:txBody>
      </p:sp>
      <p:sp>
        <p:nvSpPr>
          <p:cNvPr id="57" name="Text 55"/>
          <p:cNvSpPr/>
          <p:nvPr/>
        </p:nvSpPr>
        <p:spPr>
          <a:xfrm>
            <a:off x="758309" y="6964204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758309" y="7328773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7116"/>
            <a:ext cx="669786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Relações de Equivalência: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8309" y="1641634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Resolução: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58309" y="2135386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Identifique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 de negócio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faz 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equivalência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58309" y="262913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“Dois produtos são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equivalentes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pertencerem à mesma categoria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.”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8309" y="3122890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“Dois produtos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são equivalentes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pertencerem a categorias diferentes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.”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8309" y="361664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Para provar isso, é preciso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testar as 3 propriedades de relações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(Reflexiva, Simétrica e Transitiva) em relação a regra de negócio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8309" y="4406741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Tomarei como exemplo os elementos “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Cadeira"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"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" e "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Sofá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”. Analisarei segundo a caracteristica comum “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”: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8309" y="4900493"/>
            <a:ext cx="13113782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1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Reflexiva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mesma categoria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próprio elemento cadeira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?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OK</a:t>
            </a:r>
            <a:endParaRPr lang="en-US" sz="1500" dirty="0"/>
          </a:p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Simétrica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mesma categoria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categoria que Cadeira ? Sim - OK</a:t>
            </a:r>
            <a:endParaRPr lang="en-US" sz="1500" dirty="0"/>
          </a:p>
          <a:p>
            <a:pPr algn="l" marL="342900" indent="-342900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Transitiva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categoria que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Mesa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categira que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Sofá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portanto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Cadeira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da mesma categoria que o elemento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Sofá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?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- OK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8309" y="6405920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Considerando que cadeira, mesa e sofá atendem as propriedades “Reflexiva”, “Simétrica” e “Transitiva”, então “Cadeira, Mesa, Sofá” constituem a mesma </a:t>
            </a:r>
            <a:pPr algn="l" indent="0" marL="0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Classe de Equivalência</a:t>
            </a:r>
            <a:pPr algn="l" indent="0" marL="0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758309" y="719601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5221"/>
            <a:ext cx="445079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Classes de Equivalência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58309" y="1461492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Chamamos de </a:t>
            </a:r>
            <a:pPr algn="l" indent="0" marL="0">
              <a:lnSpc>
                <a:spcPts val="1450"/>
              </a:lnSpc>
              <a:buNone/>
            </a:pPr>
            <a:r>
              <a:rPr lang="en-US" sz="1100" b="1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Classes de Equivalência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todas as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relações de equivalência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se formam dentro da Relação.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58309" y="175021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São as “</a:t>
            </a:r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panelinhas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” que se formam dentro do conjunto.</a:t>
            </a:r>
            <a:endParaRPr lang="en-US" sz="1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41815"/>
            <a:ext cx="2925604" cy="43035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10582" y="2141815"/>
            <a:ext cx="8269010" cy="3138249"/>
          </a:xfrm>
          <a:prstGeom prst="roundRect">
            <a:avLst>
              <a:gd name="adj" fmla="val 18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618202" y="2149435"/>
            <a:ext cx="8253770" cy="3108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759053" y="2211943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Classe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9064347" y="2211943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Categoria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10496312" y="2211943"/>
            <a:ext cx="323492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Pares Ordenados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5618202" y="2460308"/>
            <a:ext cx="8253770" cy="6825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759053" y="2522815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9064347" y="2522815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Eletrônicos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0496312" y="2522815"/>
            <a:ext cx="3234928" cy="55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1. (Teclado, Eletrônicos)</a:t>
            </a:r>
            <a:endParaRPr lang="en-US" sz="1100" dirty="0"/>
          </a:p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2. (Mouse, Eletrônicos)</a:t>
            </a:r>
            <a:endParaRPr lang="en-US" sz="1100" dirty="0"/>
          </a:p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3. (Monitor, Eletrônicos)</a:t>
            </a:r>
            <a:endParaRPr lang="en-US" sz="1100" dirty="0"/>
          </a:p>
        </p:txBody>
      </p:sp>
      <p:sp>
        <p:nvSpPr>
          <p:cNvPr id="15" name="Shape 12"/>
          <p:cNvSpPr/>
          <p:nvPr/>
        </p:nvSpPr>
        <p:spPr>
          <a:xfrm>
            <a:off x="5618202" y="3142893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759053" y="320540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9064347" y="320540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Vestuário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10496312" y="320540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1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(Camisa, Vestuário)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(Calça, Vestuário)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(Tênis, Vestuário)</a:t>
            </a:r>
            <a:endParaRPr lang="en-US" sz="1100" dirty="0"/>
          </a:p>
        </p:txBody>
      </p:sp>
      <p:sp>
        <p:nvSpPr>
          <p:cNvPr id="19" name="Shape 16"/>
          <p:cNvSpPr/>
          <p:nvPr/>
        </p:nvSpPr>
        <p:spPr>
          <a:xfrm>
            <a:off x="5618202" y="3852743"/>
            <a:ext cx="8253770" cy="709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759053" y="391525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9064347" y="391525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Livraria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10496312" y="391525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1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(Livro SQL, Livraria)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(Livro Java, Livraria)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(Livro Redes, Livraria)</a:t>
            </a:r>
            <a:endParaRPr lang="en-US" sz="1100" dirty="0"/>
          </a:p>
        </p:txBody>
      </p:sp>
      <p:sp>
        <p:nvSpPr>
          <p:cNvPr id="23" name="Shape 20"/>
          <p:cNvSpPr/>
          <p:nvPr/>
        </p:nvSpPr>
        <p:spPr>
          <a:xfrm>
            <a:off x="5618202" y="4562594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759053" y="4625102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9064347" y="4625102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Móveis</a:t>
            </a:r>
            <a:endParaRPr lang="en-US" sz="1100" dirty="0"/>
          </a:p>
        </p:txBody>
      </p:sp>
      <p:sp>
        <p:nvSpPr>
          <p:cNvPr id="26" name="Text 23"/>
          <p:cNvSpPr/>
          <p:nvPr/>
        </p:nvSpPr>
        <p:spPr>
          <a:xfrm>
            <a:off x="10496312" y="4625102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1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(Cadeira, Móveis)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(Mesa, Móveis)</a:t>
            </a:r>
            <a:endParaRPr lang="en-US" sz="1100" dirty="0"/>
          </a:p>
          <a:p>
            <a:pPr algn="l" marL="342900" indent="-342900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(Sofá, Móveis)</a:t>
            </a:r>
            <a:endParaRPr lang="en-US" sz="1100" dirty="0"/>
          </a:p>
        </p:txBody>
      </p:sp>
      <p:sp>
        <p:nvSpPr>
          <p:cNvPr id="27" name="Text 24"/>
          <p:cNvSpPr/>
          <p:nvPr/>
        </p:nvSpPr>
        <p:spPr>
          <a:xfrm>
            <a:off x="758309" y="665106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1-As classes são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disjuntas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 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758309" y="6939796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2-A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união das quatro classes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exatamente a relação R 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758309" y="7228523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3-Cada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 ordenado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pertence a uma </a:t>
            </a:r>
            <a:pPr algn="l" indent="0" marL="0">
              <a:lnSpc>
                <a:spcPts val="1450"/>
              </a:lnSpc>
              <a:buNone/>
            </a:pPr>
            <a:r>
              <a:rPr lang="en-US" sz="11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única classe</a:t>
            </a:r>
            <a:pPr algn="l" indent="0" marL="0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;</a:t>
            </a:r>
            <a:endParaRPr lang="en-US" sz="11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9005"/>
            <a:ext cx="9663708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Dependências Funcionais em Atributos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9" y="1527691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São os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uma Relação (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colunas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 uma tabela) cujos valores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os valores de outras colunas.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8309" y="197631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Exemplo 3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Imagine a Relação (Tabela) chamada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CursoProgramacao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5" name="Shape 3"/>
          <p:cNvSpPr/>
          <p:nvPr/>
        </p:nvSpPr>
        <p:spPr>
          <a:xfrm>
            <a:off x="758309" y="2424946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432566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50238" y="253400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3049786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5145524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241262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9337000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1432738" y="253400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65929" y="2907983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238" y="3009424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3049786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5145524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SQL-01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241262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9337000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500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11432738" y="3009424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9.5</a:t>
            </a:r>
            <a:endParaRPr lang="en-US" sz="1450" dirty="0"/>
          </a:p>
        </p:txBody>
      </p:sp>
      <p:sp>
        <p:nvSpPr>
          <p:cNvPr id="20" name="Shape 18"/>
          <p:cNvSpPr/>
          <p:nvPr/>
        </p:nvSpPr>
        <p:spPr>
          <a:xfrm>
            <a:off x="765929" y="3383399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50238" y="348484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3049786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 Lovelace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5145524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PY-02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7241262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Avançado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9337000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600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11432738" y="348484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10.0</a:t>
            </a:r>
            <a:endParaRPr lang="en-US" sz="1450" dirty="0"/>
          </a:p>
        </p:txBody>
      </p:sp>
      <p:sp>
        <p:nvSpPr>
          <p:cNvPr id="27" name="Shape 25"/>
          <p:cNvSpPr/>
          <p:nvPr/>
        </p:nvSpPr>
        <p:spPr>
          <a:xfrm>
            <a:off x="765929" y="3858816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50238" y="396025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450" dirty="0"/>
          </a:p>
        </p:txBody>
      </p:sp>
      <p:sp>
        <p:nvSpPr>
          <p:cNvPr id="29" name="Text 27"/>
          <p:cNvSpPr/>
          <p:nvPr/>
        </p:nvSpPr>
        <p:spPr>
          <a:xfrm>
            <a:off x="3049786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450" dirty="0"/>
          </a:p>
        </p:txBody>
      </p:sp>
      <p:sp>
        <p:nvSpPr>
          <p:cNvPr id="30" name="Text 28"/>
          <p:cNvSpPr/>
          <p:nvPr/>
        </p:nvSpPr>
        <p:spPr>
          <a:xfrm>
            <a:off x="5145524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PY-02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7241262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Avançado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9337000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600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1432738" y="396025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8.0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765929" y="4334232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50238" y="443567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30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3049786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Grace Hopper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5145524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SQL-01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7241262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</a:t>
            </a:r>
            <a:endParaRPr lang="en-US" sz="1450" dirty="0"/>
          </a:p>
        </p:txBody>
      </p:sp>
      <p:sp>
        <p:nvSpPr>
          <p:cNvPr id="39" name="Text 37"/>
          <p:cNvSpPr/>
          <p:nvPr/>
        </p:nvSpPr>
        <p:spPr>
          <a:xfrm>
            <a:off x="9337000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500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11432738" y="443567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9.0</a:t>
            </a:r>
            <a:endParaRPr lang="en-US" sz="1450" dirty="0"/>
          </a:p>
        </p:txBody>
      </p:sp>
      <p:sp>
        <p:nvSpPr>
          <p:cNvPr id="41" name="Shape 39"/>
          <p:cNvSpPr/>
          <p:nvPr/>
        </p:nvSpPr>
        <p:spPr>
          <a:xfrm>
            <a:off x="765929" y="4809649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50238" y="491109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40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3049786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Linus Torvalds</a:t>
            </a:r>
            <a:endParaRPr lang="en-US" sz="1450" dirty="0"/>
          </a:p>
        </p:txBody>
      </p:sp>
      <p:sp>
        <p:nvSpPr>
          <p:cNvPr id="44" name="Text 42"/>
          <p:cNvSpPr/>
          <p:nvPr/>
        </p:nvSpPr>
        <p:spPr>
          <a:xfrm>
            <a:off x="5145524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JS-03</a:t>
            </a:r>
            <a:endParaRPr lang="en-US" sz="1450" dirty="0"/>
          </a:p>
        </p:txBody>
      </p:sp>
      <p:sp>
        <p:nvSpPr>
          <p:cNvPr id="45" name="Text 43"/>
          <p:cNvSpPr/>
          <p:nvPr/>
        </p:nvSpPr>
        <p:spPr>
          <a:xfrm>
            <a:off x="7241262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JavaScript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9337000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700</a:t>
            </a:r>
            <a:endParaRPr lang="en-US" sz="1450" dirty="0"/>
          </a:p>
        </p:txBody>
      </p:sp>
      <p:sp>
        <p:nvSpPr>
          <p:cNvPr id="47" name="Text 45"/>
          <p:cNvSpPr/>
          <p:nvPr/>
        </p:nvSpPr>
        <p:spPr>
          <a:xfrm>
            <a:off x="11432738" y="491109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7.5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758309" y="5468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Regras de Negócio:</a:t>
            </a:r>
            <a:endParaRPr lang="en-US" sz="1450" dirty="0"/>
          </a:p>
        </p:txBody>
      </p:sp>
      <p:sp>
        <p:nvSpPr>
          <p:cNvPr id="49" name="Text 47"/>
          <p:cNvSpPr/>
          <p:nvPr/>
        </p:nvSpPr>
        <p:spPr>
          <a:xfrm>
            <a:off x="758309" y="5917406"/>
            <a:ext cx="13113782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 aluno tem apenas um nome oficial.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 código de curso pertence a apenas um nome de curso.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Cada curso é ministrado por apenas um instrutor específico (um instrutor não muda de curso).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Um aluno pode fazer vários cursos, e terá uma nota diferente para cada um.</a:t>
            </a:r>
            <a:endParaRPr lang="en-US" sz="1450" dirty="0"/>
          </a:p>
        </p:txBody>
      </p:sp>
      <p:sp>
        <p:nvSpPr>
          <p:cNvPr id="50" name="Text 48"/>
          <p:cNvSpPr/>
          <p:nvPr/>
        </p:nvSpPr>
        <p:spPr>
          <a:xfrm>
            <a:off x="758309" y="734794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 posse destas informações, determine quais atributos DETERMINAM outros atributos.</a:t>
            </a:r>
            <a:endParaRPr lang="en-US" sz="14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Dependências Funcionais em Atributos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Dados os atributos da Relação identificados: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2390180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97800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3170039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353526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7013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9720501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1903988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309" y="327088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1) Quais destes atributos o valor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identificam unicamente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o valor de outro atributo ?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58309" y="3861316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5929" y="386893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261128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Funcional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35704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Atributo2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0810280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Resultado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449068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4261128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35704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0810280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65929" y="511242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82742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4261128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35704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10810280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765929" y="573416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82742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4261128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7535704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10810280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  <p:sp>
        <p:nvSpPr>
          <p:cNvPr id="34" name="Shape 32"/>
          <p:cNvSpPr/>
          <p:nvPr/>
        </p:nvSpPr>
        <p:spPr>
          <a:xfrm>
            <a:off x="765929" y="635591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82742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36" name="Text 34"/>
          <p:cNvSpPr/>
          <p:nvPr/>
        </p:nvSpPr>
        <p:spPr>
          <a:xfrm>
            <a:off x="4261128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37" name="Text 35"/>
          <p:cNvSpPr/>
          <p:nvPr/>
        </p:nvSpPr>
        <p:spPr>
          <a:xfrm>
            <a:off x="7535704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10810280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  <p:sp>
        <p:nvSpPr>
          <p:cNvPr id="39" name="Text 37"/>
          <p:cNvSpPr/>
          <p:nvPr/>
        </p:nvSpPr>
        <p:spPr>
          <a:xfrm>
            <a:off x="758309" y="722899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2) Qual é a combinação de colunas necessária para determinar a </a:t>
            </a:r>
            <a:pPr algn="l" indent="0" marL="0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523"/>
            <a:ext cx="1080099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Dependências Funcionais em Atributos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819513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1) Resolução: Quais destes atributos o valor identificam unicamente o valor de outro atributo?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8309" y="2360533"/>
            <a:ext cx="13113782" cy="5117544"/>
          </a:xfrm>
          <a:prstGeom prst="roundRect">
            <a:avLst>
              <a:gd name="adj" fmla="val 16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8153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2145" y="2493050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728436" y="2493050"/>
            <a:ext cx="232755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Funcional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75089" y="2493050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Atributo2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89125" y="2493050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Resultado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985290" y="2493050"/>
            <a:ext cx="467344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Comentário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65929" y="3260169"/>
            <a:ext cx="13098542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2145" y="338506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728436" y="338506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75089" y="338506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89125" y="338506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985290" y="3385066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valendo “10” determina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“Alan Turing”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5929" y="4152186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72145" y="4277082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728436" y="4277082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75089" y="4277082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289125" y="4277082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985290" y="4277082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valendo “SQL-01” determina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“Banco de Dados”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5929" y="5044202"/>
            <a:ext cx="13098542" cy="1213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72145" y="5169098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728436" y="5169098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475089" y="5169098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289125" y="5169098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SIM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985290" y="5169098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Pela regra de negócio #3,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determina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Aqui temos um caso especial de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Parcial.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765929" y="6257330"/>
            <a:ext cx="13098542" cy="1213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2145" y="638222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2728436" y="638222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475089" y="638222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289125" y="638222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985290" y="6382226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Olhe o Alan Turing (ID 10). Ele tem nota 9.5 e nota 8.0. ID_Aluno sozinho não determina a nota do aluno.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5864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Dependências Funcionais em Atributos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418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2) Resolução: Qual é a combinação de colunas necessária para determinar a </a:t>
            </a:r>
            <a:pPr algn="l" indent="0" marL="0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?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322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Eu preciso saber QUEM (Aluno) e em QUAL MATÉRIA (Curso) para te dar a nota exata. A combinação dos atributos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determinam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! Esta é um caso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i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Total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38694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58309" y="4459843"/>
            <a:ext cx="13113782" cy="2573893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5929" y="4467463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742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3170039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5353526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37013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9720501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1903988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5089208"/>
            <a:ext cx="13101161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3170039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353526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SQL-01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7013" y="5226725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9720501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500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1903988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9.5</a:t>
            </a: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65929" y="6057662"/>
            <a:ext cx="13101161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2742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3170039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5353526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PY-02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537013" y="6195179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Avançado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720501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600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11903988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8.0</a:t>
            </a:r>
            <a:endParaRPr lang="en-US" sz="17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00018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758309" y="2018705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 de Atributos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serve para definir matematicamente quem são as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chaves candidatas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primária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758309" y="246733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Candidata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o conjunto de atributos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mínimo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que identifica individualmente todos os elementos da Relação (tabela).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58309" y="291596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Super Chave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é qualquer chave candidata com mais atributos da Relação adicionados.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58309" y="3364587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Exemplo 4: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Considere novamente a Relação (tabela)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CursoProgramacao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58309" y="3813215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5929" y="3820835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50238" y="392227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3049786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5145524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241262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9337000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11432738" y="392227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65929" y="4296251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0238" y="439769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3049786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5145524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SQL-01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241262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337000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500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11432738" y="439769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9.5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65929" y="4771668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0238" y="487310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20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3049786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Ada Lovelace</a:t>
            </a:r>
            <a:endParaRPr lang="en-US" sz="1450" dirty="0"/>
          </a:p>
        </p:txBody>
      </p:sp>
      <p:sp>
        <p:nvSpPr>
          <p:cNvPr id="25" name="Text 23"/>
          <p:cNvSpPr/>
          <p:nvPr/>
        </p:nvSpPr>
        <p:spPr>
          <a:xfrm>
            <a:off x="5145524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PY-02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7241262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Avançado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9337000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600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1432738" y="487310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10.0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765929" y="5247084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50238" y="534852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10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3049786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Alan Turing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5145524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PY-02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7241262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Python Avançado</a:t>
            </a:r>
            <a:endParaRPr lang="en-US" sz="1450" dirty="0"/>
          </a:p>
        </p:txBody>
      </p:sp>
      <p:sp>
        <p:nvSpPr>
          <p:cNvPr id="34" name="Text 32"/>
          <p:cNvSpPr/>
          <p:nvPr/>
        </p:nvSpPr>
        <p:spPr>
          <a:xfrm>
            <a:off x="9337000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600</a:t>
            </a:r>
            <a:endParaRPr lang="en-US" sz="1450" dirty="0"/>
          </a:p>
        </p:txBody>
      </p:sp>
      <p:sp>
        <p:nvSpPr>
          <p:cNvPr id="35" name="Text 33"/>
          <p:cNvSpPr/>
          <p:nvPr/>
        </p:nvSpPr>
        <p:spPr>
          <a:xfrm>
            <a:off x="11432738" y="534852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8.0</a:t>
            </a:r>
            <a:endParaRPr lang="en-US" sz="1450" dirty="0"/>
          </a:p>
        </p:txBody>
      </p:sp>
      <p:sp>
        <p:nvSpPr>
          <p:cNvPr id="36" name="Shape 34"/>
          <p:cNvSpPr/>
          <p:nvPr/>
        </p:nvSpPr>
        <p:spPr>
          <a:xfrm>
            <a:off x="765929" y="5722501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50238" y="5823942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30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3049786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Grace Hopper</a:t>
            </a:r>
            <a:endParaRPr lang="en-US" sz="1450" dirty="0"/>
          </a:p>
        </p:txBody>
      </p:sp>
      <p:sp>
        <p:nvSpPr>
          <p:cNvPr id="39" name="Text 37"/>
          <p:cNvSpPr/>
          <p:nvPr/>
        </p:nvSpPr>
        <p:spPr>
          <a:xfrm>
            <a:off x="5145524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SQL-01</a:t>
            </a:r>
            <a:endParaRPr lang="en-US" sz="1450" dirty="0"/>
          </a:p>
        </p:txBody>
      </p:sp>
      <p:sp>
        <p:nvSpPr>
          <p:cNvPr id="40" name="Text 38"/>
          <p:cNvSpPr/>
          <p:nvPr/>
        </p:nvSpPr>
        <p:spPr>
          <a:xfrm>
            <a:off x="7241262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9337000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500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11432738" y="5823942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9.0</a:t>
            </a:r>
            <a:endParaRPr lang="en-US" sz="1450" dirty="0"/>
          </a:p>
        </p:txBody>
      </p:sp>
      <p:sp>
        <p:nvSpPr>
          <p:cNvPr id="43" name="Shape 41"/>
          <p:cNvSpPr/>
          <p:nvPr/>
        </p:nvSpPr>
        <p:spPr>
          <a:xfrm>
            <a:off x="765929" y="6197918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50238" y="629935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40</a:t>
            </a:r>
            <a:endParaRPr lang="en-US" sz="1450" dirty="0"/>
          </a:p>
        </p:txBody>
      </p:sp>
      <p:sp>
        <p:nvSpPr>
          <p:cNvPr id="45" name="Text 43"/>
          <p:cNvSpPr/>
          <p:nvPr/>
        </p:nvSpPr>
        <p:spPr>
          <a:xfrm>
            <a:off x="3049786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Linus Torvalds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5145524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JS-03</a:t>
            </a:r>
            <a:endParaRPr lang="en-US" sz="1450" dirty="0"/>
          </a:p>
        </p:txBody>
      </p:sp>
      <p:sp>
        <p:nvSpPr>
          <p:cNvPr id="47" name="Text 45"/>
          <p:cNvSpPr/>
          <p:nvPr/>
        </p:nvSpPr>
        <p:spPr>
          <a:xfrm>
            <a:off x="7241262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JavaScript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9337000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700</a:t>
            </a:r>
            <a:endParaRPr lang="en-US" sz="1450" dirty="0"/>
          </a:p>
        </p:txBody>
      </p:sp>
      <p:sp>
        <p:nvSpPr>
          <p:cNvPr id="49" name="Text 47"/>
          <p:cNvSpPr/>
          <p:nvPr/>
        </p:nvSpPr>
        <p:spPr>
          <a:xfrm>
            <a:off x="11432738" y="629935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7.5</a:t>
            </a:r>
            <a:endParaRPr lang="en-US" sz="1450" dirty="0"/>
          </a:p>
        </p:txBody>
      </p:sp>
      <p:sp>
        <p:nvSpPr>
          <p:cNvPr id="50" name="Text 48"/>
          <p:cNvSpPr/>
          <p:nvPr/>
        </p:nvSpPr>
        <p:spPr>
          <a:xfrm>
            <a:off x="758309" y="685704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Tendo estas informações, encontre o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 de Atributos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Candidata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4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Resolução: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3901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1 ) Listar todos os atributos da Relação (Tabela) : 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2980611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98823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742" y="3125748"/>
            <a:ext cx="17452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3168729" y="3125748"/>
            <a:ext cx="17414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5350907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34394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717881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11901368" y="3125748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8309" y="38613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2 ) Listar todas as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Dependências Funcionais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(encontradas no exemplo anterior)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58309" y="4451747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5929" y="445936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4596884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5353526" y="4596884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Dependência Funcional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719191" y="4596884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Atributo2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508111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5218628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5353526" y="5218628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9719191" y="5218628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endParaRPr lang="en-US" sz="1700" dirty="0"/>
          </a:p>
        </p:txBody>
      </p:sp>
      <p:sp>
        <p:nvSpPr>
          <p:cNvPr id="23" name="Shape 21"/>
          <p:cNvSpPr/>
          <p:nvPr/>
        </p:nvSpPr>
        <p:spPr>
          <a:xfrm>
            <a:off x="765929" y="570285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82742" y="5840373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5353526" y="5840373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9719191" y="5840373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endParaRPr lang="en-US" sz="1700" dirty="0"/>
          </a:p>
        </p:txBody>
      </p:sp>
      <p:sp>
        <p:nvSpPr>
          <p:cNvPr id="27" name="Shape 25"/>
          <p:cNvSpPr/>
          <p:nvPr/>
        </p:nvSpPr>
        <p:spPr>
          <a:xfrm>
            <a:off x="765929" y="632460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82742" y="6462117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29" name="Text 27"/>
          <p:cNvSpPr/>
          <p:nvPr/>
        </p:nvSpPr>
        <p:spPr>
          <a:xfrm>
            <a:off x="5353526" y="6462117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9719191" y="6462117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endParaRPr lang="en-US" sz="1700" dirty="0"/>
          </a:p>
        </p:txBody>
      </p:sp>
      <p:sp>
        <p:nvSpPr>
          <p:cNvPr id="31" name="Shape 29"/>
          <p:cNvSpPr/>
          <p:nvPr/>
        </p:nvSpPr>
        <p:spPr>
          <a:xfrm>
            <a:off x="765929" y="694634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82742" y="7083862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5353526" y="7083862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determina</a:t>
            </a:r>
            <a:endParaRPr lang="en-US" sz="1700" dirty="0"/>
          </a:p>
        </p:txBody>
      </p:sp>
      <p:sp>
        <p:nvSpPr>
          <p:cNvPr id="34" name="Text 32"/>
          <p:cNvSpPr/>
          <p:nvPr/>
        </p:nvSpPr>
        <p:spPr>
          <a:xfrm>
            <a:off x="9719191" y="7083862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1787604"/>
            <a:ext cx="8338899" cy="4654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3466" y="1612583"/>
            <a:ext cx="4246126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IBM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9633466" y="3254573"/>
            <a:ext cx="42461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Reconhece o a Teoria Relacional de Codd.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9633466" y="4164568"/>
            <a:ext cx="424612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R (DB2)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9633466" y="4821198"/>
            <a:ext cx="424612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1970–1974: desenvolvimento do 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System R</a:t>
            </a:r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.  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633466" y="5750243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Primeiro projeto de 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633466" y="6291858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Relacional</a:t>
            </a:r>
            <a:endParaRPr lang="en-US" sz="17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0213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461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Resolução: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4366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3)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Objetivo: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Calcule 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dos seguintes conjuntos e determine qual deles é 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Candidata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027051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403467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17218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465641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79393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527816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415677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5929" y="589990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6037421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5654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7163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3) Fecho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162062"/>
            <a:ext cx="13113782" cy="3641765"/>
          </a:xfrm>
          <a:prstGeom prst="roundRect">
            <a:avLst>
              <a:gd name="adj" fmla="val 24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16968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307199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817495" y="330719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Análise do Fecho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791426"/>
            <a:ext cx="13098542" cy="30047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928943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2817495" y="3928943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I) Início: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- fecho inicial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817495" y="440555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II) Usando DEPENDÊNCIA FUNCIONAL 1: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MAPEIA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817495" y="4882158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Adicionamos "Nome_Aluno" ao fecho. O fecho fica =&gt;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ID_Aluno, Nome_Aluno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817495" y="5358765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III) Mais alguma DEPENDÊNCIA FUNCIONAL onde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MAPEIA mais alguém ? Não. 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2817495" y="583537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Ninguém mais é determinado apenas pelo ID do aluno. 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2817495" y="631197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IV) Resultado: {ID_Aluno, Nome_Aluno}.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é chave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(não MAPEIA do curso e a nota).</a:t>
            </a:r>
            <a:endParaRPr lang="en-US" sz="1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7308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4632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3) Fecho de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053715"/>
            <a:ext cx="13113782" cy="3858578"/>
          </a:xfrm>
          <a:prstGeom prst="roundRect">
            <a:avLst>
              <a:gd name="adj" fmla="val 23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06133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198852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2817495" y="319885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Análise do Fecho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683079"/>
            <a:ext cx="13098542" cy="3221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820597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2817495" y="3820597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I) Início: fecho inicial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2817495" y="4297204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II) Usando a Dependência Funcional 2: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 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MPAEIA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 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2817495" y="477381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Adicionamos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ao fecho. O fecho fica =&gt;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2817495" y="5250418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III) Usando a Dependência Funcional 3: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também MAPEIA 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(segundo regra de negócio) . Adicionamos ele. O fecho fica =&gt;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2817495" y="6073735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IV) Resultado: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}.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Não é chave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(falta saber quem é o aluno e qual a nota).</a:t>
            </a:r>
            <a:endParaRPr lang="en-US" sz="1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8408"/>
            <a:ext cx="863500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666399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Passo 3) Fecho de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58309" y="2207419"/>
            <a:ext cx="13113782" cy="542365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215039"/>
            <a:ext cx="13098542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788" y="2339935"/>
            <a:ext cx="141577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Atributo1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806660" y="233993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Análise do Fecho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5929" y="2785943"/>
            <a:ext cx="13098542" cy="48375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71788" y="2910840"/>
            <a:ext cx="141577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806660" y="2910840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I) Início: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2806660" y="3349228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II) Pela DEPENDÊNCIA FUNCIONAL 1: Adicionamos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2806660" y="3787616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 fica =&gt;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Cod_Curso,Nome_Aluno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2806660" y="4226004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III) Pela DEPENDÊNCIA FUNCIONAL 2: Adicionamos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2806660" y="4664393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 fica =&gt;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Cod_Curso,Nome_Aluno,Nome_Curso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2806660" y="5102781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IV) Pela DEPENDÊNCIA FUNCIONAL 3: Adicionamos ID_Instrutor.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2806660" y="5541169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Fecho fica =&gt;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Cod_Curso,Nome_Aluno,Nome_Curso,ID_Instrutor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2806660" y="5979557"/>
            <a:ext cx="1085207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V) Pela DEPENDÊNCIA FUNCIONAL 4: Como temos tanto o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quanto o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agora podemos adicionar a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 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ao fecho.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2806660" y="6739057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Resultado: {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2806660" y="717744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Como o fecho cobre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TODOS OS ATRIBUTOS DA RELAÇÃO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é uma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CANDIDATA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64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Fecho de Atributos - Exemplo 4 - RESULTADO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9851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Resposta: o fecho da chave composta (de dois atributos)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5755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é 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Nome_Curso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ID_Instrutor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Nota_Final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660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Como o fecho cobre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TODOS OS ATRIBUTOS DA RELAÇÃO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é uma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CANDIDATA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7564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Portanto, podemos usar a CHAVE CANDIDATA {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ID_Aluno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Cod_Curso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}  como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CHAVE PRIMÁRIA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968" y="920829"/>
            <a:ext cx="4683323" cy="6387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1912" y="1675805"/>
            <a:ext cx="4297680" cy="121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0"/>
              </a:lnSpc>
              <a:buNone/>
            </a:pPr>
            <a:r>
              <a:rPr lang="en-US" sz="76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IBM</a:t>
            </a:r>
            <a:endParaRPr lang="en-US" sz="7600" dirty="0"/>
          </a:p>
        </p:txBody>
      </p:sp>
      <p:sp>
        <p:nvSpPr>
          <p:cNvPr id="4" name="Text 1"/>
          <p:cNvSpPr/>
          <p:nvPr/>
        </p:nvSpPr>
        <p:spPr>
          <a:xfrm>
            <a:off x="9581912" y="3043833"/>
            <a:ext cx="3877032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1974 - S.Q.L.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9581912" y="368486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1974: criação da linguagem SQL. 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9581912" y="409825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Raymond F. Boyce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581912" y="451163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Donald D. Chamberlin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9581912" y="492502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entre os pioneiros.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81912" y="533840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9581912" y="5751790"/>
            <a:ext cx="429768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linguagem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MAPEIA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ALGEBRA RELACIONAL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em código procedural de computador.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28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Modelo Entidade-Relacionamento (M.E.R.)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94322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Professor Peter Chen (1976)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propôs o Modelo ER, conectando modelagem conceitual à implementação relacional — ponte essencial entre análise e banco de dados.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4227076"/>
            <a:ext cx="7627382" cy="2809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1526"/>
            <a:ext cx="42633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Professor Michael StoneBreaker</a:t>
            </a:r>
            <a:endParaRPr lang="en-US" sz="1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870" y="3222546"/>
            <a:ext cx="4050149" cy="2281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1525" y="880943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Escola de Berkeley</a:t>
            </a:r>
            <a:endParaRPr lang="en-US" sz="3400" dirty="0"/>
          </a:p>
        </p:txBody>
      </p:sp>
      <p:sp>
        <p:nvSpPr>
          <p:cNvPr id="5" name="Text 2"/>
          <p:cNvSpPr/>
          <p:nvPr/>
        </p:nvSpPr>
        <p:spPr>
          <a:xfrm>
            <a:off x="5531525" y="1617940"/>
            <a:ext cx="8348186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Michael Stonebraker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: projeto acadêmico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INGRES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e origem do </a:t>
            </a:r>
            <a:pPr algn="l" indent="0" marL="0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Postgres</a:t>
            </a:r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Décadas seguintes consolidaram SGBDs comerciais e acadêmicos (IBM DB2, Oracle, Sybase, PostgresSQL, MySQL).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525" y="2801183"/>
            <a:ext cx="7930753" cy="4522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8542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Anos 80 — Bancos Relacionais COMERCIAIS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44709" y="2066568"/>
            <a:ext cx="762738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Os Bancos de Dados Relacionais se popularizam.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2628067"/>
            <a:ext cx="2366486" cy="128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3347" y="2596872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Larry Ellison - Oracle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9633347" y="2971205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Oracle 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9633347" y="3345537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Rei dos Bancos de Dados Relacionais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572" y="4382095"/>
            <a:ext cx="1187291" cy="15830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72374" y="4350901"/>
            <a:ext cx="44072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Interbase ( Delphi )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71" y="6433066"/>
            <a:ext cx="2103239" cy="5782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11402" y="6401872"/>
            <a:ext cx="256365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SYBASE SQL SERVER → UNIX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9311402" y="6776204"/>
            <a:ext cx="2563654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MICROSOFT SQL SERVER → WINDOWS NT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5586" y="6433066"/>
            <a:ext cx="1265158" cy="9219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2838450"/>
            <a:ext cx="4533900" cy="2552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11029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Anos 90 — Bancos Relacionais "Populares"</a:t>
            </a:r>
            <a:endParaRPr lang="en-US" sz="4250" dirty="0"/>
          </a:p>
        </p:txBody>
      </p:sp>
      <p:sp>
        <p:nvSpPr>
          <p:cNvPr id="5" name="Text 1"/>
          <p:cNvSpPr/>
          <p:nvPr/>
        </p:nvSpPr>
        <p:spPr>
          <a:xfrm>
            <a:off x="6244709" y="2258258"/>
            <a:ext cx="76273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Os Bancos de Dados Relacionais se popularizam.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972" y="3019187"/>
            <a:ext cx="1373505" cy="13735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2975253"/>
            <a:ext cx="421290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PostgreSQL  (Postgres com suporte a SQL)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388" y="5052417"/>
            <a:ext cx="1408271" cy="9561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04164" y="5008483"/>
            <a:ext cx="4375547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Banco de Dados livre MySQL nasce como alternativa ao projeto Postgres</a:t>
            </a:r>
            <a:endParaRPr lang="en-US" sz="16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40" y="6668333"/>
            <a:ext cx="2071449" cy="56959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935045" y="6624399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SYBASE SQL SERVER → UNIX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8935045" y="7121485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MICROSOFT SQL SERVER → WINDOWS NT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67" y="2827615"/>
            <a:ext cx="5025866" cy="2574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80799"/>
            <a:ext cx="762738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lexandria Semi Bold" pitchFamily="34" charset="0"/>
                <a:ea typeface="Alexandria Semi Bold" pitchFamily="34" charset="-122"/>
                <a:cs typeface="Alexandria Semi Bold" pitchFamily="34" charset="-120"/>
              </a:rPr>
              <a:t>Anos 2000 — GeoProcessamento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244709" y="2126933"/>
            <a:ext cx="76273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 google aperfeiçoava o Google Maps e com isso, floresciam os mapas digitais.</a:t>
            </a:r>
            <a:endParaRPr lang="en-US" sz="14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2751653"/>
            <a:ext cx="2501384" cy="2650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44539" y="271641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Extensão Vetorial PostgreSQL.</a:t>
            </a: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9644539" y="312979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Dá suporte a formas geométricas (Feições).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9644539" y="354318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Compatível com QGIS e Geoserver.</a:t>
            </a:r>
            <a:endParaRPr lang="en-US" sz="1450" dirty="0"/>
          </a:p>
        </p:txBody>
      </p:sp>
      <p:sp>
        <p:nvSpPr>
          <p:cNvPr id="10" name="Text 5"/>
          <p:cNvSpPr/>
          <p:nvPr/>
        </p:nvSpPr>
        <p:spPr>
          <a:xfrm>
            <a:off x="9644539" y="395656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Usado para armazenar Mapas.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9644539" y="4369951"/>
            <a:ext cx="423505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Também armazena imagens georreferênciadas (Ortofotos).</a:t>
            </a:r>
            <a:endParaRPr lang="en-US" sz="14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930384"/>
            <a:ext cx="2364105" cy="81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2971" y="589514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Extensão Vetorial PostgreSQL.</a:t>
            </a:r>
            <a:endParaRPr lang="en-US" sz="1450" dirty="0"/>
          </a:p>
        </p:txBody>
      </p:sp>
      <p:sp>
        <p:nvSpPr>
          <p:cNvPr id="14" name="Text 8"/>
          <p:cNvSpPr/>
          <p:nvPr/>
        </p:nvSpPr>
        <p:spPr>
          <a:xfrm>
            <a:off x="9482971" y="630852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Dá suporte a Calculo de Rotas.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9482971" y="672191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Compatível com OpenStreetMap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9482971" y="713529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2026-02-24T06:27:01Z</dcterms:created>
  <dcterms:modified xsi:type="dcterms:W3CDTF">2026-02-24T06:27:01Z</dcterms:modified>
</cp:coreProperties>
</file>